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64" r:id="rId2"/>
    <p:sldId id="257" r:id="rId3"/>
    <p:sldId id="259" r:id="rId4"/>
    <p:sldId id="258" r:id="rId5"/>
    <p:sldId id="263" r:id="rId6"/>
    <p:sldId id="265" r:id="rId7"/>
    <p:sldId id="267" r:id="rId8"/>
    <p:sldId id="262" r:id="rId9"/>
    <p:sldId id="260" r:id="rId10"/>
    <p:sldId id="261" r:id="rId11"/>
    <p:sldId id="266" r:id="rId12"/>
    <p:sldId id="268" r:id="rId13"/>
    <p:sldId id="269" r:id="rId14"/>
    <p:sldId id="270" r:id="rId15"/>
    <p:sldId id="271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66"/>
    <a:srgbClr val="99CC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30DB8D-142A-455C-BFEE-AE2B53DA0C99}" type="datetimeFigureOut">
              <a:rPr lang="en-US" smtClean="0"/>
              <a:t>3/28/2020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F5AAA3-5761-4C3B-A6BE-2E1B34D9EAE8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F5AAA3-5761-4C3B-A6BE-2E1B34D9EAE8}" type="slidenum">
              <a:rPr lang="en-US" smtClean="0"/>
              <a:t>7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590D15-CBC8-4D1F-92F1-65B25BD000A5}" type="datetimeFigureOut">
              <a:rPr lang="en-US" smtClean="0"/>
              <a:pPr/>
              <a:t>3/28/2020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1C537-11DE-4372-9715-E40D34A15B5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590D15-CBC8-4D1F-92F1-65B25BD000A5}" type="datetimeFigureOut">
              <a:rPr lang="en-US" smtClean="0"/>
              <a:pPr/>
              <a:t>3/28/2020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1C537-11DE-4372-9715-E40D34A15B5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590D15-CBC8-4D1F-92F1-65B25BD000A5}" type="datetimeFigureOut">
              <a:rPr lang="en-US" smtClean="0"/>
              <a:pPr/>
              <a:t>3/28/2020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1C537-11DE-4372-9715-E40D34A15B5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590D15-CBC8-4D1F-92F1-65B25BD000A5}" type="datetimeFigureOut">
              <a:rPr lang="en-US" smtClean="0"/>
              <a:pPr/>
              <a:t>3/28/2020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1C537-11DE-4372-9715-E40D34A15B5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590D15-CBC8-4D1F-92F1-65B25BD000A5}" type="datetimeFigureOut">
              <a:rPr lang="en-US" smtClean="0"/>
              <a:pPr/>
              <a:t>3/28/2020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1C537-11DE-4372-9715-E40D34A15B5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590D15-CBC8-4D1F-92F1-65B25BD000A5}" type="datetimeFigureOut">
              <a:rPr lang="en-US" smtClean="0"/>
              <a:pPr/>
              <a:t>3/28/2020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1C537-11DE-4372-9715-E40D34A15B5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590D15-CBC8-4D1F-92F1-65B25BD000A5}" type="datetimeFigureOut">
              <a:rPr lang="en-US" smtClean="0"/>
              <a:pPr/>
              <a:t>3/28/2020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1C537-11DE-4372-9715-E40D34A15B5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590D15-CBC8-4D1F-92F1-65B25BD000A5}" type="datetimeFigureOut">
              <a:rPr lang="en-US" smtClean="0"/>
              <a:pPr/>
              <a:t>3/28/2020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1C537-11DE-4372-9715-E40D34A15B5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590D15-CBC8-4D1F-92F1-65B25BD000A5}" type="datetimeFigureOut">
              <a:rPr lang="en-US" smtClean="0"/>
              <a:pPr/>
              <a:t>3/28/2020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1C537-11DE-4372-9715-E40D34A15B5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590D15-CBC8-4D1F-92F1-65B25BD000A5}" type="datetimeFigureOut">
              <a:rPr lang="en-US" smtClean="0"/>
              <a:pPr/>
              <a:t>3/28/2020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1C537-11DE-4372-9715-E40D34A15B5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590D15-CBC8-4D1F-92F1-65B25BD000A5}" type="datetimeFigureOut">
              <a:rPr lang="en-US" smtClean="0"/>
              <a:pPr/>
              <a:t>3/28/2020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1C537-11DE-4372-9715-E40D34A15B5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590D15-CBC8-4D1F-92F1-65B25BD000A5}" type="datetimeFigureOut">
              <a:rPr lang="en-US" smtClean="0"/>
              <a:pPr/>
              <a:t>3/28/2020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A1C537-11DE-4372-9715-E40D34A15B5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2857488" y="4357694"/>
            <a:ext cx="3230372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N" b="1" dirty="0" smtClean="0">
                <a:latin typeface="Times New Roman" pitchFamily="18" charset="0"/>
                <a:cs typeface="Times New Roman" pitchFamily="18" charset="0"/>
              </a:rPr>
              <a:t>Presented by:</a:t>
            </a:r>
          </a:p>
          <a:p>
            <a:pPr algn="ctr"/>
            <a:r>
              <a:rPr lang="en-IN" b="1" dirty="0" smtClean="0">
                <a:latin typeface="Times New Roman" pitchFamily="18" charset="0"/>
                <a:cs typeface="Times New Roman" pitchFamily="18" charset="0"/>
              </a:rPr>
              <a:t>Dr. </a:t>
            </a:r>
            <a:r>
              <a:rPr lang="en-IN" b="1" dirty="0" err="1" smtClean="0">
                <a:latin typeface="Times New Roman" pitchFamily="18" charset="0"/>
                <a:cs typeface="Times New Roman" pitchFamily="18" charset="0"/>
              </a:rPr>
              <a:t>Ankit</a:t>
            </a:r>
            <a:r>
              <a:rPr lang="en-IN" b="1" dirty="0" smtClean="0">
                <a:latin typeface="Times New Roman" pitchFamily="18" charset="0"/>
                <a:cs typeface="Times New Roman" pitchFamily="18" charset="0"/>
              </a:rPr>
              <a:t> Kumar Singh</a:t>
            </a:r>
          </a:p>
          <a:p>
            <a:pPr algn="ctr"/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Assistant Professor</a:t>
            </a:r>
          </a:p>
          <a:p>
            <a:pPr algn="ctr"/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Department of Botany</a:t>
            </a:r>
          </a:p>
          <a:p>
            <a:pPr algn="ctr"/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Marwari College</a:t>
            </a:r>
          </a:p>
          <a:p>
            <a:pPr algn="ctr"/>
            <a:r>
              <a:rPr lang="en-IN" dirty="0" err="1" smtClean="0">
                <a:latin typeface="Times New Roman" pitchFamily="18" charset="0"/>
                <a:cs typeface="Times New Roman" pitchFamily="18" charset="0"/>
              </a:rPr>
              <a:t>Lalit</a:t>
            </a: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N" dirty="0" err="1" smtClean="0">
                <a:latin typeface="Times New Roman" pitchFamily="18" charset="0"/>
                <a:cs typeface="Times New Roman" pitchFamily="18" charset="0"/>
              </a:rPr>
              <a:t>Narayan</a:t>
            </a: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N" dirty="0" err="1" smtClean="0">
                <a:latin typeface="Times New Roman" pitchFamily="18" charset="0"/>
                <a:cs typeface="Times New Roman" pitchFamily="18" charset="0"/>
              </a:rPr>
              <a:t>Mithila</a:t>
            </a: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 University</a:t>
            </a:r>
          </a:p>
          <a:p>
            <a:pPr algn="ctr"/>
            <a:r>
              <a:rPr lang="en-IN" dirty="0" err="1" smtClean="0">
                <a:latin typeface="Times New Roman" pitchFamily="18" charset="0"/>
                <a:cs typeface="Times New Roman" pitchFamily="18" charset="0"/>
              </a:rPr>
              <a:t>Darbhanga</a:t>
            </a:r>
            <a:endParaRPr lang="en-IN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IN" sz="1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ankitbhu30@gmail.com</a:t>
            </a:r>
            <a:endParaRPr lang="en-US" sz="16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50" name="AutoShape 2" descr="Bacteria | What is microbiology? | Microbiology Society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2052" name="Picture 4" descr="C:\Users\AMIT\Desktop\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08316" y="179948"/>
            <a:ext cx="5943601" cy="3657600"/>
          </a:xfrm>
          <a:prstGeom prst="rect">
            <a:avLst/>
          </a:prstGeom>
          <a:noFill/>
        </p:spPr>
      </p:pic>
      <p:sp>
        <p:nvSpPr>
          <p:cNvPr id="9" name="TextBox 8"/>
          <p:cNvSpPr txBox="1"/>
          <p:nvPr/>
        </p:nvSpPr>
        <p:spPr>
          <a:xfrm>
            <a:off x="3048000" y="3704425"/>
            <a:ext cx="31242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>
                <a:solidFill>
                  <a:srgbClr val="FF0000"/>
                </a:solidFill>
                <a:latin typeface="Algerian" pitchFamily="82" charset="0"/>
              </a:rPr>
              <a:t>Bacteria</a:t>
            </a:r>
            <a:endParaRPr lang="en-US" sz="4400" dirty="0">
              <a:solidFill>
                <a:srgbClr val="FF0000"/>
              </a:solidFill>
              <a:latin typeface="Algerian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14400" y="531004"/>
            <a:ext cx="7620000" cy="216982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buFont typeface="Wingdings" pitchFamily="2" charset="2"/>
              <a:buChar char="q"/>
            </a:pPr>
            <a:r>
              <a:rPr lang="en-US" dirty="0"/>
              <a:t> </a:t>
            </a:r>
            <a:r>
              <a:rPr lang="en-US" dirty="0" smtClean="0"/>
              <a:t>Unlike the DNA in eukaryotic cells, which resides in the nucleus, DNA in bacterial cells is not sequestered in a membrane-bound organelle but appears as a long coil distributed through the cytoplasm.</a:t>
            </a:r>
          </a:p>
          <a:p>
            <a:pPr>
              <a:lnSpc>
                <a:spcPct val="150000"/>
              </a:lnSpc>
              <a:buFont typeface="Wingdings" pitchFamily="2" charset="2"/>
              <a:buChar char="q"/>
            </a:pPr>
            <a:r>
              <a:rPr lang="en-US" dirty="0" smtClean="0"/>
              <a:t> In many bacteria the DNA is present as a single, circular chromosome and in some cases the DNA is linear rather than circular.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2438400" y="152400"/>
            <a:ext cx="3733800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         </a:t>
            </a:r>
            <a:r>
              <a:rPr lang="en-US" b="1" dirty="0" smtClean="0">
                <a:latin typeface="Aharoni" pitchFamily="2" charset="-79"/>
                <a:cs typeface="Aharoni" pitchFamily="2" charset="-79"/>
              </a:rPr>
              <a:t>Bacterial Chromosome</a:t>
            </a:r>
            <a:endParaRPr lang="en-US" b="1" dirty="0"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302531" y="2686277"/>
            <a:ext cx="4038600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Aharoni" pitchFamily="2" charset="-79"/>
                <a:cs typeface="Aharoni" pitchFamily="2" charset="-79"/>
              </a:rPr>
              <a:t>               Bacterial Plasmid</a:t>
            </a:r>
            <a:endParaRPr lang="en-US" dirty="0"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906140" y="3072784"/>
            <a:ext cx="7628260" cy="286232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endParaRPr lang="en-US" b="1" dirty="0" smtClean="0"/>
          </a:p>
          <a:p>
            <a:pPr>
              <a:lnSpc>
                <a:spcPct val="150000"/>
              </a:lnSpc>
              <a:buFont typeface="Wingdings" pitchFamily="2" charset="2"/>
              <a:buChar char="q"/>
            </a:pPr>
            <a:r>
              <a:rPr lang="en-US" dirty="0" smtClean="0"/>
              <a:t> Small </a:t>
            </a:r>
            <a:r>
              <a:rPr lang="en-US" dirty="0" smtClean="0"/>
              <a:t>extra-chromosomal DNA</a:t>
            </a:r>
          </a:p>
          <a:p>
            <a:pPr>
              <a:lnSpc>
                <a:spcPct val="150000"/>
              </a:lnSpc>
              <a:buFont typeface="Wingdings" pitchFamily="2" charset="2"/>
              <a:buChar char="q"/>
            </a:pPr>
            <a:r>
              <a:rPr lang="en-US" dirty="0" smtClean="0"/>
              <a:t> Contain </a:t>
            </a:r>
            <a:r>
              <a:rPr lang="en-US" dirty="0" smtClean="0"/>
              <a:t>genes for antibiotic resistance or virulence.</a:t>
            </a:r>
          </a:p>
          <a:p>
            <a:pPr>
              <a:lnSpc>
                <a:spcPct val="150000"/>
              </a:lnSpc>
              <a:buFont typeface="Wingdings" pitchFamily="2" charset="2"/>
              <a:buChar char="q"/>
            </a:pPr>
            <a:r>
              <a:rPr lang="en-US" dirty="0" smtClean="0"/>
              <a:t> Structure Similar to most bacterial chromosomes, but considerably </a:t>
            </a:r>
            <a:r>
              <a:rPr lang="en-US" dirty="0" smtClean="0"/>
              <a:t>smaller.</a:t>
            </a:r>
          </a:p>
          <a:p>
            <a:pPr>
              <a:lnSpc>
                <a:spcPct val="150000"/>
              </a:lnSpc>
              <a:buFont typeface="Wingdings" pitchFamily="2" charset="2"/>
              <a:buChar char="q"/>
            </a:pPr>
            <a:r>
              <a:rPr lang="en-US" dirty="0" smtClean="0"/>
              <a:t> P</a:t>
            </a:r>
            <a:r>
              <a:rPr lang="en-US" dirty="0" smtClean="0"/>
              <a:t>lasmids </a:t>
            </a:r>
            <a:r>
              <a:rPr lang="en-US" dirty="0" smtClean="0"/>
              <a:t>are covalently closed circular DNA</a:t>
            </a:r>
          </a:p>
          <a:p>
            <a:pPr>
              <a:lnSpc>
                <a:spcPct val="150000"/>
              </a:lnSpc>
              <a:buFont typeface="Wingdings" pitchFamily="2" charset="2"/>
              <a:buChar char="q"/>
            </a:pPr>
            <a:r>
              <a:rPr lang="en-US" dirty="0" smtClean="0"/>
              <a:t> </a:t>
            </a:r>
            <a:r>
              <a:rPr lang="en-US" dirty="0" smtClean="0"/>
              <a:t>In a few species linear plasmids have been found.</a:t>
            </a:r>
          </a:p>
          <a:p>
            <a:pPr>
              <a:lnSpc>
                <a:spcPct val="150000"/>
              </a:lnSpc>
              <a:buFont typeface="Wingdings" pitchFamily="2" charset="2"/>
              <a:buChar char="q"/>
            </a:pPr>
            <a:r>
              <a:rPr lang="en-US" dirty="0" smtClean="0"/>
              <a:t> </a:t>
            </a:r>
            <a:r>
              <a:rPr lang="en-US" dirty="0" smtClean="0"/>
              <a:t>Number of plasmids: 1-700 copies of plasmid in </a:t>
            </a:r>
            <a:r>
              <a:rPr lang="en-US" dirty="0" smtClean="0"/>
              <a:t>a cell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381000" y="139545"/>
            <a:ext cx="8458200" cy="5772827"/>
            <a:chOff x="381000" y="139545"/>
            <a:chExt cx="8458200" cy="5772827"/>
          </a:xfrm>
        </p:grpSpPr>
        <p:sp>
          <p:nvSpPr>
            <p:cNvPr id="2" name="Rectangle 1"/>
            <p:cNvSpPr/>
            <p:nvPr/>
          </p:nvSpPr>
          <p:spPr>
            <a:xfrm>
              <a:off x="381000" y="812725"/>
              <a:ext cx="8382000" cy="2169825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</p:spPr>
          <p:txBody>
            <a:bodyPr wrap="square">
              <a:spAutoFit/>
            </a:bodyPr>
            <a:lstStyle/>
            <a:p>
              <a:pPr>
                <a:lnSpc>
                  <a:spcPct val="150000"/>
                </a:lnSpc>
                <a:buFont typeface="Wingdings" pitchFamily="2" charset="2"/>
                <a:buChar char="q"/>
              </a:pPr>
              <a:r>
                <a:rPr lang="en-US" dirty="0" smtClean="0"/>
                <a:t> </a:t>
              </a:r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Granules: Densely compacted substances without </a:t>
              </a:r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a membrane </a:t>
              </a:r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covering.</a:t>
              </a:r>
            </a:p>
            <a:p>
              <a:pPr>
                <a:lnSpc>
                  <a:spcPct val="150000"/>
                </a:lnSpc>
                <a:buFont typeface="Wingdings" pitchFamily="2" charset="2"/>
                <a:buChar char="q"/>
              </a:pPr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Nutrients </a:t>
              </a:r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and reserves may be stored in the </a:t>
              </a:r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cytoplasm in </a:t>
              </a:r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the form of glycogen, lipids, polyphosphate, or </a:t>
              </a:r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in some </a:t>
              </a:r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cases, sulfur or nitrogen for later use.</a:t>
              </a:r>
            </a:p>
            <a:p>
              <a:pPr>
                <a:lnSpc>
                  <a:spcPct val="150000"/>
                </a:lnSpc>
                <a:buFont typeface="Wingdings" pitchFamily="2" charset="2"/>
                <a:buChar char="q"/>
              </a:pPr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Each granule contains specific substances, such </a:t>
              </a:r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as glycogen </a:t>
              </a:r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(glucose polymer) and </a:t>
              </a:r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polyphosphate (phosphate </a:t>
              </a:r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polymer, supplies energy to </a:t>
              </a:r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metabolic processes).</a:t>
              </a:r>
              <a:endParaRPr lang="en-US" dirty="0" smtClean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2209800" y="139545"/>
              <a:ext cx="4038600" cy="677108"/>
            </a:xfrm>
            <a:prstGeom prst="rect">
              <a:avLst/>
            </a:prstGeom>
            <a:solidFill>
              <a:srgbClr val="FFFF00"/>
            </a:solidFill>
          </p:spPr>
          <p:txBody>
            <a:bodyPr wrap="square" rtlCol="0">
              <a:spAutoFit/>
            </a:bodyPr>
            <a:lstStyle/>
            <a:p>
              <a:r>
                <a:rPr lang="en-US" sz="2000" b="1" dirty="0" smtClean="0">
                  <a:latin typeface="Aharoni" pitchFamily="2" charset="-79"/>
                  <a:cs typeface="Aharoni" pitchFamily="2" charset="-79"/>
                </a:rPr>
                <a:t>Inclusion </a:t>
              </a:r>
              <a:r>
                <a:rPr lang="en-US" sz="2000" b="1" dirty="0" smtClean="0">
                  <a:latin typeface="Aharoni" pitchFamily="2" charset="-79"/>
                  <a:cs typeface="Aharoni" pitchFamily="2" charset="-79"/>
                </a:rPr>
                <a:t>bodies - Granules</a:t>
              </a:r>
            </a:p>
            <a:p>
              <a:endParaRPr lang="en-US" dirty="0"/>
            </a:p>
          </p:txBody>
        </p:sp>
        <p:sp>
          <p:nvSpPr>
            <p:cNvPr id="4" name="Rectangle 3"/>
            <p:cNvSpPr/>
            <p:nvPr/>
          </p:nvSpPr>
          <p:spPr>
            <a:xfrm>
              <a:off x="3293908" y="3012977"/>
              <a:ext cx="2307235" cy="400110"/>
            </a:xfrm>
            <a:prstGeom prst="rect">
              <a:avLst/>
            </a:prstGeom>
            <a:solidFill>
              <a:srgbClr val="FFFF00"/>
            </a:solidFill>
          </p:spPr>
          <p:txBody>
            <a:bodyPr wrap="none">
              <a:spAutoFit/>
            </a:bodyPr>
            <a:lstStyle/>
            <a:p>
              <a:r>
                <a:rPr lang="en-US" sz="2000" b="1" dirty="0" smtClean="0">
                  <a:latin typeface="Times New Roman" pitchFamily="18" charset="0"/>
                  <a:cs typeface="Times New Roman" pitchFamily="18" charset="0"/>
                </a:rPr>
                <a:t>External structures</a:t>
              </a:r>
              <a:endParaRPr lang="en-US" sz="20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" name="Rectangle 4"/>
            <p:cNvSpPr/>
            <p:nvPr/>
          </p:nvSpPr>
          <p:spPr>
            <a:xfrm>
              <a:off x="381000" y="3434771"/>
              <a:ext cx="8458200" cy="2477601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</p:spPr>
          <p:txBody>
            <a:bodyPr wrap="square">
              <a:spAutoFit/>
            </a:bodyPr>
            <a:lstStyle/>
            <a:p>
              <a:r>
                <a:rPr lang="en-US" sz="2000" b="1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Flagella</a:t>
              </a:r>
            </a:p>
            <a:p>
              <a:pPr>
                <a:lnSpc>
                  <a:spcPct val="150000"/>
                </a:lnSpc>
                <a:buFont typeface="Wingdings" pitchFamily="2" charset="2"/>
                <a:buChar char="Ø"/>
              </a:pPr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Made up of protein subunits called flagellin.</a:t>
              </a:r>
            </a:p>
            <a:p>
              <a:pPr>
                <a:lnSpc>
                  <a:spcPct val="150000"/>
                </a:lnSpc>
                <a:buFont typeface="Wingdings" pitchFamily="2" charset="2"/>
                <a:buChar char="Ø"/>
              </a:pPr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Each flagellum is attached to cell membrane </a:t>
              </a:r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with the </a:t>
              </a:r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help of proteins other than flagellin.</a:t>
              </a:r>
            </a:p>
            <a:p>
              <a:pPr>
                <a:lnSpc>
                  <a:spcPct val="150000"/>
                </a:lnSpc>
                <a:buFont typeface="Wingdings" pitchFamily="2" charset="2"/>
                <a:buChar char="Ø"/>
              </a:pPr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The basal region has a hook like structure and </a:t>
              </a:r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a complex </a:t>
              </a:r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basal body. The basal body consists of </a:t>
              </a:r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a central </a:t>
              </a:r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rod or shaft surrounded by a set of rings.</a:t>
              </a:r>
              <a:endParaRPr lang="en-US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470044" y="281847"/>
            <a:ext cx="7924800" cy="7199301"/>
            <a:chOff x="470044" y="281847"/>
            <a:chExt cx="7924800" cy="7199301"/>
          </a:xfrm>
        </p:grpSpPr>
        <p:grpSp>
          <p:nvGrpSpPr>
            <p:cNvPr id="23554" name="Group 2"/>
            <p:cNvGrpSpPr>
              <a:grpSpLocks/>
            </p:cNvGrpSpPr>
            <p:nvPr/>
          </p:nvGrpSpPr>
          <p:grpSpPr bwMode="auto">
            <a:xfrm>
              <a:off x="1581831" y="281847"/>
              <a:ext cx="5562600" cy="3113088"/>
              <a:chOff x="5760" y="2340"/>
              <a:chExt cx="5040" cy="3420"/>
            </a:xfrm>
          </p:grpSpPr>
          <p:pic>
            <p:nvPicPr>
              <p:cNvPr id="23555" name="Picture 3" descr="20"/>
              <p:cNvPicPr>
                <a:picLocks noChangeAspect="1" noChangeArrowheads="1"/>
              </p:cNvPicPr>
              <p:nvPr/>
            </p:nvPicPr>
            <p:blipFill>
              <a:blip r:embed="rId2" cstate="print">
                <a:lum bright="6000"/>
              </a:blip>
              <a:srcRect/>
              <a:stretch>
                <a:fillRect/>
              </a:stretch>
            </p:blipFill>
            <p:spPr bwMode="auto">
              <a:xfrm>
                <a:off x="5760" y="2340"/>
                <a:ext cx="4860" cy="339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23556" name="Rectangle 4"/>
              <p:cNvSpPr>
                <a:spLocks noChangeArrowheads="1"/>
              </p:cNvSpPr>
              <p:nvPr/>
            </p:nvSpPr>
            <p:spPr bwMode="auto">
              <a:xfrm>
                <a:off x="5760" y="2340"/>
                <a:ext cx="5040" cy="3420"/>
              </a:xfrm>
              <a:prstGeom prst="rect">
                <a:avLst/>
              </a:prstGeom>
              <a:noFill/>
              <a:ln w="190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6" name="TextBox 5"/>
            <p:cNvSpPr txBox="1"/>
            <p:nvPr/>
          </p:nvSpPr>
          <p:spPr>
            <a:xfrm>
              <a:off x="470044" y="3649330"/>
              <a:ext cx="7924800" cy="38318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A flagellum of bacteria is made up of three parts.</a:t>
              </a:r>
            </a:p>
            <a:p>
              <a:pPr>
                <a:lnSpc>
                  <a:spcPct val="150000"/>
                </a:lnSpc>
              </a:pPr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		(1) Basal body	(2) Hook	(3) </a:t>
              </a:r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Filament</a:t>
              </a:r>
              <a:endParaRPr lang="en-US" dirty="0" smtClean="0">
                <a:latin typeface="Times New Roman" pitchFamily="18" charset="0"/>
                <a:cs typeface="Times New Roman" pitchFamily="18" charset="0"/>
              </a:endParaRPr>
            </a:p>
            <a:p>
              <a:pPr marL="342900" indent="-342900">
                <a:lnSpc>
                  <a:spcPct val="150000"/>
                </a:lnSpc>
                <a:buAutoNum type="arabicPeriod"/>
              </a:pPr>
              <a:r>
                <a:rPr lang="en-US" b="1" dirty="0" smtClean="0">
                  <a:latin typeface="Times New Roman" pitchFamily="18" charset="0"/>
                  <a:cs typeface="Times New Roman" pitchFamily="18" charset="0"/>
                </a:rPr>
                <a:t>Basal </a:t>
              </a:r>
              <a:r>
                <a:rPr lang="en-US" b="1" dirty="0" smtClean="0">
                  <a:latin typeface="Times New Roman" pitchFamily="18" charset="0"/>
                  <a:cs typeface="Times New Roman" pitchFamily="18" charset="0"/>
                </a:rPr>
                <a:t>body </a:t>
              </a:r>
              <a:r>
                <a:rPr lang="en-US" b="1" dirty="0" smtClean="0">
                  <a:latin typeface="Times New Roman" pitchFamily="18" charset="0"/>
                  <a:cs typeface="Times New Roman" pitchFamily="18" charset="0"/>
                </a:rPr>
                <a:t>–</a:t>
              </a:r>
              <a:endParaRPr lang="en-US" dirty="0" smtClean="0">
                <a:latin typeface="Times New Roman" pitchFamily="18" charset="0"/>
                <a:cs typeface="Times New Roman" pitchFamily="18" charset="0"/>
              </a:endParaRPr>
            </a:p>
            <a:p>
              <a:pPr marL="342900" indent="-342900">
                <a:lnSpc>
                  <a:spcPct val="150000"/>
                </a:lnSpc>
                <a:buFont typeface="Wingdings" pitchFamily="2" charset="2"/>
                <a:buChar char="Ø"/>
              </a:pPr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It </a:t>
              </a:r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is the basal part of flagellum and rod shaped in </a:t>
              </a:r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structure.</a:t>
              </a:r>
            </a:p>
            <a:p>
              <a:pPr marL="342900" indent="-342900">
                <a:lnSpc>
                  <a:spcPct val="150000"/>
                </a:lnSpc>
                <a:buFont typeface="Wingdings" pitchFamily="2" charset="2"/>
                <a:buChar char="Ø"/>
              </a:pPr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It </a:t>
              </a:r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lies with in the cell wall and cell </a:t>
              </a:r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membrane</a:t>
              </a:r>
            </a:p>
            <a:p>
              <a:pPr marL="342900" indent="-342900">
                <a:lnSpc>
                  <a:spcPct val="150000"/>
                </a:lnSpc>
                <a:buFont typeface="Wingdings" pitchFamily="2" charset="2"/>
                <a:buChar char="Ø"/>
              </a:pPr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This </a:t>
              </a:r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proteinaceous rod shaped structure is surrounded by two pairs of rings</a:t>
              </a:r>
            </a:p>
            <a:p>
              <a:pPr>
                <a:lnSpc>
                  <a:spcPct val="150000"/>
                </a:lnSpc>
              </a:pPr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	 </a:t>
              </a:r>
              <a:r>
                <a:rPr lang="en-US" b="1" dirty="0" smtClean="0">
                  <a:latin typeface="Times New Roman" pitchFamily="18" charset="0"/>
                  <a:cs typeface="Times New Roman" pitchFamily="18" charset="0"/>
                </a:rPr>
                <a:t>(</a:t>
              </a:r>
              <a:r>
                <a:rPr lang="en-US" b="1" dirty="0" err="1" smtClean="0">
                  <a:latin typeface="Times New Roman" pitchFamily="18" charset="0"/>
                  <a:cs typeface="Times New Roman" pitchFamily="18" charset="0"/>
                </a:rPr>
                <a:t>i</a:t>
              </a:r>
              <a:r>
                <a:rPr lang="en-US" b="1" dirty="0" smtClean="0">
                  <a:latin typeface="Times New Roman" pitchFamily="18" charset="0"/>
                  <a:cs typeface="Times New Roman" pitchFamily="18" charset="0"/>
                </a:rPr>
                <a:t>) Outer pair	       (ii) Inner pair</a:t>
              </a:r>
              <a:endParaRPr lang="en-US" dirty="0" smtClean="0">
                <a:latin typeface="Times New Roman" pitchFamily="18" charset="0"/>
                <a:cs typeface="Times New Roman" pitchFamily="18" charset="0"/>
              </a:endParaRPr>
            </a:p>
            <a:p>
              <a:pPr>
                <a:lnSpc>
                  <a:spcPct val="150000"/>
                </a:lnSpc>
              </a:pPr>
              <a:r>
                <a:rPr lang="en-US" b="1" dirty="0" smtClean="0">
                  <a:latin typeface="Times New Roman" pitchFamily="18" charset="0"/>
                  <a:cs typeface="Times New Roman" pitchFamily="18" charset="0"/>
                </a:rPr>
                <a:t> </a:t>
              </a:r>
              <a:endParaRPr lang="en-US" dirty="0" smtClean="0">
                <a:latin typeface="Times New Roman" pitchFamily="18" charset="0"/>
                <a:cs typeface="Times New Roman" pitchFamily="18" charset="0"/>
              </a:endParaRPr>
            </a:p>
            <a:p>
              <a:pPr>
                <a:lnSpc>
                  <a:spcPct val="150000"/>
                </a:lnSpc>
              </a:pPr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	</a:t>
              </a:r>
              <a:endParaRPr lang="en-US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/>
          <p:cNvGrpSpPr/>
          <p:nvPr/>
        </p:nvGrpSpPr>
        <p:grpSpPr>
          <a:xfrm>
            <a:off x="399358" y="246958"/>
            <a:ext cx="8386595" cy="5813383"/>
            <a:chOff x="399358" y="246958"/>
            <a:chExt cx="8386595" cy="5813383"/>
          </a:xfrm>
        </p:grpSpPr>
        <p:sp>
          <p:nvSpPr>
            <p:cNvPr id="3" name="TextBox 2"/>
            <p:cNvSpPr txBox="1"/>
            <p:nvPr/>
          </p:nvSpPr>
          <p:spPr>
            <a:xfrm>
              <a:off x="399358" y="246958"/>
              <a:ext cx="8363642" cy="2169825"/>
            </a:xfrm>
            <a:prstGeom prst="rect">
              <a:avLst/>
            </a:prstGeom>
            <a:solidFill>
              <a:srgbClr val="FF9966"/>
            </a:solidFill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  <a:buFont typeface="Wingdings" pitchFamily="2" charset="2"/>
                <a:buChar char="Ø"/>
              </a:pPr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 Outer </a:t>
              </a:r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pair of ring lies with in the cell wall. One ring of this pair is called </a:t>
              </a:r>
              <a:r>
                <a:rPr lang="en-US" b="1" dirty="0" smtClean="0">
                  <a:latin typeface="Times New Roman" pitchFamily="18" charset="0"/>
                  <a:cs typeface="Times New Roman" pitchFamily="18" charset="0"/>
                </a:rPr>
                <a:t>L</a:t>
              </a:r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and the </a:t>
              </a:r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another called </a:t>
              </a:r>
              <a:r>
                <a:rPr lang="en-US" b="1" dirty="0" smtClean="0">
                  <a:latin typeface="Times New Roman" pitchFamily="18" charset="0"/>
                  <a:cs typeface="Times New Roman" pitchFamily="18" charset="0"/>
                </a:rPr>
                <a:t>P.</a:t>
              </a:r>
              <a:endParaRPr lang="en-US" dirty="0" smtClean="0">
                <a:latin typeface="Times New Roman" pitchFamily="18" charset="0"/>
                <a:cs typeface="Times New Roman" pitchFamily="18" charset="0"/>
              </a:endParaRPr>
            </a:p>
            <a:p>
              <a:pPr>
                <a:lnSpc>
                  <a:spcPct val="150000"/>
                </a:lnSpc>
                <a:buFont typeface="Wingdings" pitchFamily="2" charset="2"/>
                <a:buChar char="Ø"/>
              </a:pPr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 Inner </a:t>
              </a:r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pair of ring lies with in the cell membrane. One ring of this pair is called </a:t>
              </a:r>
              <a:r>
                <a:rPr lang="en-US" b="1" dirty="0" smtClean="0">
                  <a:latin typeface="Times New Roman" pitchFamily="18" charset="0"/>
                  <a:cs typeface="Times New Roman" pitchFamily="18" charset="0"/>
                </a:rPr>
                <a:t>S</a:t>
              </a:r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 and the another </a:t>
              </a:r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is </a:t>
              </a:r>
              <a:r>
                <a:rPr lang="en-US" b="1" dirty="0" smtClean="0">
                  <a:latin typeface="Times New Roman" pitchFamily="18" charset="0"/>
                  <a:cs typeface="Times New Roman" pitchFamily="18" charset="0"/>
                </a:rPr>
                <a:t>M.</a:t>
              </a:r>
              <a:endParaRPr lang="en-US" dirty="0" smtClean="0">
                <a:latin typeface="Times New Roman" pitchFamily="18" charset="0"/>
                <a:cs typeface="Times New Roman" pitchFamily="18" charset="0"/>
              </a:endParaRPr>
            </a:p>
            <a:p>
              <a:pPr>
                <a:lnSpc>
                  <a:spcPct val="150000"/>
                </a:lnSpc>
                <a:buFont typeface="Wingdings" pitchFamily="2" charset="2"/>
                <a:buChar char="Ø"/>
              </a:pPr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 In </a:t>
              </a:r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Gram (+) bacteria only one pair of rings (inner pair) is found</a:t>
              </a:r>
              <a:endParaRPr lang="en-US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432408" y="2519184"/>
              <a:ext cx="8330592" cy="1508105"/>
            </a:xfrm>
            <a:prstGeom prst="rect">
              <a:avLst/>
            </a:prstGeom>
            <a:solidFill>
              <a:srgbClr val="99CCFF"/>
            </a:solidFill>
          </p:spPr>
          <p:txBody>
            <a:bodyPr wrap="square" rtlCol="0">
              <a:spAutoFit/>
            </a:bodyPr>
            <a:lstStyle/>
            <a:p>
              <a:r>
                <a:rPr lang="en-US" b="1" dirty="0" smtClean="0"/>
                <a:t> </a:t>
              </a:r>
              <a:r>
                <a:rPr lang="en-US" sz="2000" b="1" dirty="0" smtClean="0">
                  <a:solidFill>
                    <a:srgbClr val="FF0000"/>
                  </a:solidFill>
                  <a:latin typeface="Aharoni" pitchFamily="2" charset="-79"/>
                  <a:cs typeface="Aharoni" pitchFamily="2" charset="-79"/>
                </a:rPr>
                <a:t>Hook </a:t>
              </a:r>
              <a:endParaRPr lang="en-US" sz="2000" dirty="0" smtClean="0">
                <a:solidFill>
                  <a:srgbClr val="FF0000"/>
                </a:solidFill>
                <a:latin typeface="Aharoni" pitchFamily="2" charset="-79"/>
                <a:cs typeface="Aharoni" pitchFamily="2" charset="-79"/>
              </a:endParaRPr>
            </a:p>
            <a:p>
              <a:pPr>
                <a:lnSpc>
                  <a:spcPct val="150000"/>
                </a:lnSpc>
                <a:buFont typeface="Wingdings" pitchFamily="2" charset="2"/>
                <a:buChar char="Ø"/>
              </a:pPr>
              <a:r>
                <a:rPr lang="en-US" dirty="0" smtClean="0"/>
                <a:t> In </a:t>
              </a:r>
              <a:r>
                <a:rPr lang="en-US" dirty="0" smtClean="0"/>
                <a:t>connects the basal body to filament</a:t>
              </a:r>
            </a:p>
            <a:p>
              <a:pPr>
                <a:lnSpc>
                  <a:spcPct val="150000"/>
                </a:lnSpc>
                <a:buFont typeface="Wingdings" pitchFamily="2" charset="2"/>
                <a:buChar char="Ø"/>
              </a:pPr>
              <a:r>
                <a:rPr lang="en-US" dirty="0" smtClean="0"/>
                <a:t> It </a:t>
              </a:r>
              <a:r>
                <a:rPr lang="en-US" dirty="0" smtClean="0"/>
                <a:t>is the middle part of </a:t>
              </a:r>
              <a:r>
                <a:rPr lang="en-US" dirty="0" smtClean="0"/>
                <a:t>flagellum. Some parts of the hook lies in cell wall</a:t>
              </a:r>
              <a:endParaRPr lang="en-US" dirty="0" smtClean="0"/>
            </a:p>
            <a:p>
              <a:endParaRPr lang="en-US" dirty="0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432409" y="4259848"/>
              <a:ext cx="8353544" cy="1800493"/>
            </a:xfrm>
            <a:prstGeom prst="rect">
              <a:avLst/>
            </a:prstGeom>
            <a:solidFill>
              <a:schemeClr val="accent3">
                <a:lumMod val="60000"/>
                <a:lumOff val="40000"/>
              </a:schemeClr>
            </a:solidFill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sz="2000" b="1" dirty="0" smtClean="0">
                  <a:solidFill>
                    <a:srgbClr val="FF0000"/>
                  </a:solidFill>
                  <a:latin typeface="Aharoni" pitchFamily="2" charset="-79"/>
                  <a:cs typeface="Aharoni" pitchFamily="2" charset="-79"/>
                </a:rPr>
                <a:t>Filament - </a:t>
              </a:r>
              <a:endParaRPr lang="en-US" sz="2000" dirty="0" smtClean="0">
                <a:solidFill>
                  <a:srgbClr val="FF0000"/>
                </a:solidFill>
                <a:latin typeface="Aharoni" pitchFamily="2" charset="-79"/>
                <a:cs typeface="Aharoni" pitchFamily="2" charset="-79"/>
              </a:endParaRPr>
            </a:p>
            <a:p>
              <a:pPr>
                <a:lnSpc>
                  <a:spcPct val="150000"/>
                </a:lnSpc>
                <a:buFont typeface="Wingdings" pitchFamily="2" charset="2"/>
                <a:buChar char="Ø"/>
              </a:pPr>
              <a:r>
                <a:rPr lang="en-US" dirty="0" smtClean="0"/>
                <a:t> It </a:t>
              </a:r>
              <a:r>
                <a:rPr lang="en-US" dirty="0" smtClean="0"/>
                <a:t>is cylindrical hollow structure </a:t>
              </a:r>
              <a:r>
                <a:rPr lang="en-US" dirty="0" smtClean="0"/>
                <a:t>made up </a:t>
              </a:r>
              <a:r>
                <a:rPr lang="en-US" dirty="0" smtClean="0"/>
                <a:t>of protein monomers.</a:t>
              </a:r>
            </a:p>
            <a:p>
              <a:pPr>
                <a:lnSpc>
                  <a:spcPct val="150000"/>
                </a:lnSpc>
                <a:buFont typeface="Wingdings" pitchFamily="2" charset="2"/>
                <a:buChar char="Ø"/>
              </a:pPr>
              <a:r>
                <a:rPr lang="en-US" dirty="0" smtClean="0"/>
                <a:t> Each monomers </a:t>
              </a:r>
              <a:r>
                <a:rPr lang="en-US" dirty="0" smtClean="0"/>
                <a:t>is made up of </a:t>
              </a:r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flagellin </a:t>
              </a:r>
              <a:r>
                <a:rPr lang="en-US" dirty="0" smtClean="0"/>
                <a:t>protein. Flagellin is a </a:t>
              </a:r>
              <a:r>
                <a:rPr lang="en-US" dirty="0" smtClean="0"/>
                <a:t>contractile </a:t>
              </a:r>
              <a:r>
                <a:rPr lang="en-US" dirty="0" smtClean="0"/>
                <a:t>protein like the tubulin of </a:t>
              </a:r>
              <a:r>
                <a:rPr lang="en-US" dirty="0" smtClean="0"/>
                <a:t> eukaryote</a:t>
              </a:r>
              <a:endParaRPr lang="en-US" dirty="0"/>
            </a:p>
          </p:txBody>
        </p:sp>
      </p:grp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533400" y="304800"/>
            <a:ext cx="7772400" cy="3785652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  <a:latin typeface="Aharoni" pitchFamily="2" charset="-79"/>
                <a:cs typeface="Aharoni" pitchFamily="2" charset="-79"/>
              </a:rPr>
              <a:t>Pili -</a:t>
            </a:r>
            <a:endParaRPr lang="en-US" sz="2400" dirty="0" smtClean="0">
              <a:solidFill>
                <a:srgbClr val="FF0000"/>
              </a:solidFill>
              <a:latin typeface="Aharoni" pitchFamily="2" charset="-79"/>
              <a:cs typeface="Aharoni" pitchFamily="2" charset="-79"/>
            </a:endParaRPr>
          </a:p>
          <a:p>
            <a:pPr>
              <a:lnSpc>
                <a:spcPct val="200000"/>
              </a:lnSpc>
              <a:buFont typeface="Wingdings" pitchFamily="2" charset="2"/>
              <a:buChar char="Ø"/>
            </a:pPr>
            <a:r>
              <a:rPr lang="en-US" dirty="0" smtClean="0"/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Bacterial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cell wall is covered by numerous hair like structures called pili. Pili are smaller than the flagella. </a:t>
            </a:r>
          </a:p>
          <a:p>
            <a:pPr>
              <a:lnSpc>
                <a:spcPct val="200000"/>
              </a:lnSpc>
              <a:buFont typeface="Wingdings" pitchFamily="2" charset="2"/>
              <a:buChar char="Ø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They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are of two types (A) Longer pili, (B) Shorter pili</a:t>
            </a:r>
          </a:p>
          <a:p>
            <a:pPr>
              <a:lnSpc>
                <a:spcPct val="200000"/>
              </a:lnSpc>
              <a:buFont typeface="Wingdings" pitchFamily="2" charset="2"/>
              <a:buChar char="Ø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Longer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pili is also known as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‘F’ pili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or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‘sex’ pili.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Longer pili occurs in only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donar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(F</a:t>
            </a:r>
            <a:r>
              <a:rPr lang="en-US" baseline="30000" dirty="0" smtClean="0">
                <a:latin typeface="Times New Roman" pitchFamily="18" charset="0"/>
                <a:cs typeface="Times New Roman" pitchFamily="18" charset="0"/>
              </a:rPr>
              <a:t>+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or male) bacteria and help in conjugation. These are absent in recipient bacteria or female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87494" y="4343400"/>
            <a:ext cx="7848600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Classification and Economic importance of Bacteria will be presented in next slide</a:t>
            </a:r>
            <a:endParaRPr lang="en-US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3" name="Picture 3" descr="C:\Users\AMIT\Desktop\image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04009" y="1219200"/>
            <a:ext cx="5943600" cy="3533775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2650235" y="4798029"/>
            <a:ext cx="4786346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6600" b="1" dirty="0" smtClean="0">
                <a:latin typeface="Cambria Math" pitchFamily="18" charset="0"/>
                <a:ea typeface="Cambria Math" pitchFamily="18" charset="0"/>
              </a:rPr>
              <a:t>Thank You </a:t>
            </a:r>
            <a:r>
              <a:rPr lang="en-IN" sz="6600" b="1" dirty="0" smtClean="0">
                <a:latin typeface="Cambria Math" pitchFamily="18" charset="0"/>
                <a:ea typeface="Cambria Math" pitchFamily="18" charset="0"/>
                <a:cs typeface="Times New Roman"/>
              </a:rPr>
              <a:t>!!</a:t>
            </a:r>
            <a:endParaRPr lang="en-US" sz="6600" b="1" dirty="0">
              <a:latin typeface="Cambria Math" pitchFamily="18" charset="0"/>
              <a:ea typeface="Cambria Math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62000" y="762000"/>
            <a:ext cx="7239000" cy="54476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</a:t>
            </a:r>
            <a:r>
              <a:rPr lang="en-US" sz="2400" b="1" dirty="0" smtClean="0">
                <a:solidFill>
                  <a:srgbClr val="FF0000"/>
                </a:solidFill>
                <a:latin typeface="Algerian" pitchFamily="82" charset="0"/>
                <a:cs typeface="Times New Roman" pitchFamily="18" charset="0"/>
              </a:rPr>
              <a:t>Bacteria</a:t>
            </a:r>
            <a:r>
              <a:rPr lang="en-US" sz="2400" b="1" dirty="0" smtClean="0">
                <a:solidFill>
                  <a:srgbClr val="FF0000"/>
                </a:solidFill>
                <a:latin typeface="Algerian" pitchFamily="82" charset="0"/>
                <a:cs typeface="Times New Roman" pitchFamily="18" charset="0"/>
              </a:rPr>
              <a:t>?</a:t>
            </a:r>
          </a:p>
          <a:p>
            <a:pPr>
              <a:lnSpc>
                <a:spcPct val="200000"/>
              </a:lnSpc>
              <a:buFont typeface="Wingdings" pitchFamily="2" charset="2"/>
              <a:buChar char="Ø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Bacteria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are microscopic and least differentiated living organisms, believed to be amongst the first primitive organisms on the earth.</a:t>
            </a:r>
          </a:p>
          <a:p>
            <a:pPr>
              <a:lnSpc>
                <a:spcPct val="200000"/>
              </a:lnSpc>
              <a:buFont typeface="Wingdings" pitchFamily="2" charset="2"/>
              <a:buChar char="Ø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Bacteria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were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first observed in rainy water and later in teeth scum by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Leeuwenhoek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and called them “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Animalcule”.</a:t>
            </a:r>
          </a:p>
          <a:p>
            <a:pPr>
              <a:lnSpc>
                <a:spcPct val="200000"/>
              </a:lnSpc>
              <a:buFont typeface="Wingdings" pitchFamily="2" charset="2"/>
              <a:buChar char="Ø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Robert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Koch first of all cultured bacteria</a:t>
            </a:r>
          </a:p>
          <a:p>
            <a:pPr>
              <a:lnSpc>
                <a:spcPct val="200000"/>
              </a:lnSpc>
              <a:buFont typeface="Wingdings" pitchFamily="2" charset="2"/>
              <a:buChar char="Ø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branch which deals with study of bacteria is known as bacteriology.</a:t>
            </a:r>
          </a:p>
          <a:p>
            <a:pPr>
              <a:lnSpc>
                <a:spcPct val="200000"/>
              </a:lnSpc>
              <a:buFont typeface="Wingdings" pitchFamily="2" charset="2"/>
              <a:buChar char="Ø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Anton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Van Leeuwenhoek is father of bacteriology.</a:t>
            </a:r>
          </a:p>
          <a:p>
            <a:pPr>
              <a:lnSpc>
                <a:spcPct val="200000"/>
              </a:lnSpc>
              <a:buFont typeface="Wingdings" pitchFamily="2" charset="2"/>
              <a:buChar char="Ø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Two major types of cell-division i.e., mitosis and meiosis are absent in bacteria but in Bacillus megatherium  mitosis is present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896961"/>
            <a:ext cx="8229600" cy="579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TextBox 2"/>
          <p:cNvSpPr txBox="1"/>
          <p:nvPr/>
        </p:nvSpPr>
        <p:spPr>
          <a:xfrm>
            <a:off x="2438400" y="5105400"/>
            <a:ext cx="411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Str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125559" y="352175"/>
            <a:ext cx="3644780" cy="461665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IN" sz="2400" b="1" dirty="0" smtClean="0">
                <a:latin typeface="Times New Roman" pitchFamily="18" charset="0"/>
                <a:cs typeface="Times New Roman" pitchFamily="18" charset="0"/>
              </a:rPr>
              <a:t> Structure of Bacterial cell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/>
          <p:cNvGrpSpPr/>
          <p:nvPr/>
        </p:nvGrpSpPr>
        <p:grpSpPr>
          <a:xfrm>
            <a:off x="609600" y="168001"/>
            <a:ext cx="8229600" cy="5919789"/>
            <a:chOff x="609600" y="168001"/>
            <a:chExt cx="8229600" cy="5919789"/>
          </a:xfrm>
        </p:grpSpPr>
        <p:sp>
          <p:nvSpPr>
            <p:cNvPr id="2" name="TextBox 1"/>
            <p:cNvSpPr txBox="1"/>
            <p:nvPr/>
          </p:nvSpPr>
          <p:spPr>
            <a:xfrm>
              <a:off x="685800" y="168001"/>
              <a:ext cx="8153400" cy="387798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               Bacterial cell structure organized into three categories :</a:t>
              </a:r>
            </a:p>
            <a:p>
              <a:pPr>
                <a:lnSpc>
                  <a:spcPct val="150000"/>
                </a:lnSpc>
                <a:buFont typeface="Wingdings" pitchFamily="2" charset="2"/>
                <a:buChar char="v"/>
              </a:pPr>
              <a:r>
                <a:rPr lang="en-US" sz="2000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External structures (appendages &amp; coverings): </a:t>
              </a:r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flagella, fimbriae, sex pilus and glycocalyx</a:t>
              </a:r>
            </a:p>
            <a:p>
              <a:pPr>
                <a:lnSpc>
                  <a:spcPct val="150000"/>
                </a:lnSpc>
                <a:buFont typeface="Wingdings" pitchFamily="2" charset="2"/>
                <a:buChar char="v"/>
              </a:pPr>
              <a:r>
                <a:rPr lang="en-US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Cell envelope:</a:t>
              </a:r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  Cell wall, cell membrane</a:t>
              </a:r>
            </a:p>
            <a:p>
              <a:pPr>
                <a:lnSpc>
                  <a:spcPct val="150000"/>
                </a:lnSpc>
                <a:buFont typeface="Wingdings" pitchFamily="2" charset="2"/>
                <a:buChar char="v"/>
              </a:pPr>
              <a:r>
                <a:rPr lang="en-US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 Internal Structures: </a:t>
              </a:r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Cytoplasm, nucleoid, bacterial chromosome, plasmid, ribosome, and storage granules </a:t>
              </a:r>
            </a:p>
            <a:p>
              <a:pPr>
                <a:lnSpc>
                  <a:spcPct val="150000"/>
                </a:lnSpc>
              </a:pPr>
              <a:endParaRPr lang="en-US" dirty="0">
                <a:latin typeface="Times New Roman" pitchFamily="18" charset="0"/>
                <a:cs typeface="Times New Roman" pitchFamily="18" charset="0"/>
              </a:endParaRPr>
            </a:p>
            <a:p>
              <a:endParaRPr lang="en-US" dirty="0" smtClean="0">
                <a:latin typeface="Times New Roman" pitchFamily="18" charset="0"/>
                <a:cs typeface="Times New Roman" pitchFamily="18" charset="0"/>
              </a:endParaRPr>
            </a:p>
            <a:p>
              <a:endParaRPr lang="en-US" dirty="0" smtClean="0">
                <a:latin typeface="Times New Roman" pitchFamily="18" charset="0"/>
                <a:cs typeface="Times New Roman" pitchFamily="18" charset="0"/>
              </a:endParaRPr>
            </a:p>
            <a:p>
              <a:endParaRPr lang="en-US" dirty="0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2908455" y="3441865"/>
              <a:ext cx="1752600" cy="369332"/>
            </a:xfrm>
            <a:prstGeom prst="rect">
              <a:avLst/>
            </a:prstGeom>
            <a:solidFill>
              <a:srgbClr val="FFFF00"/>
            </a:solidFill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latin typeface="Algerian" pitchFamily="82" charset="0"/>
                </a:rPr>
                <a:t>     </a:t>
              </a:r>
              <a:r>
                <a:rPr lang="en-US" b="1" dirty="0" smtClean="0">
                  <a:latin typeface="Algerian" pitchFamily="82" charset="0"/>
                </a:rPr>
                <a:t>CELL Wall </a:t>
              </a:r>
              <a:endParaRPr lang="en-US" b="1" dirty="0">
                <a:latin typeface="Algerian" pitchFamily="82" charset="0"/>
              </a:endParaRP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609600" y="3962400"/>
              <a:ext cx="7543800" cy="2125390"/>
            </a:xfrm>
            <a:prstGeom prst="rect">
              <a:avLst/>
            </a:prstGeom>
            <a:solidFill>
              <a:srgbClr val="92D050"/>
            </a:solidFill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  <a:buFont typeface="Wingdings" pitchFamily="2" charset="2"/>
                <a:buChar char="q"/>
              </a:pPr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 Outer covering of most cells that protects the bacterial cell and gives it shape (spherical, rod and spiral)</a:t>
              </a:r>
            </a:p>
            <a:p>
              <a:pPr>
                <a:lnSpc>
                  <a:spcPct val="150000"/>
                </a:lnSpc>
                <a:buFont typeface="Wingdings" pitchFamily="2" charset="2"/>
                <a:buChar char="q"/>
              </a:pPr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 Composed of peptidoglycan (polysaccharides + protein)</a:t>
              </a:r>
            </a:p>
            <a:p>
              <a:pPr>
                <a:lnSpc>
                  <a:spcPct val="150000"/>
                </a:lnSpc>
                <a:buFont typeface="Wingdings" pitchFamily="2" charset="2"/>
                <a:buChar char="q"/>
              </a:pPr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 On the basis of amount and location of peptidoglycan in the cell wall bacteria are either gram positive or gram negative</a:t>
              </a:r>
              <a:endParaRPr lang="en-US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57200" y="938633"/>
            <a:ext cx="8305800" cy="5028556"/>
          </a:xfrm>
          <a:prstGeom prst="rect">
            <a:avLst/>
          </a:prstGeom>
          <a:solidFill>
            <a:srgbClr val="92D050"/>
          </a:solidFill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buFont typeface="Wingdings" pitchFamily="2" charset="2"/>
              <a:buChar char="q"/>
            </a:pPr>
            <a:r>
              <a:rPr lang="en-US" dirty="0" smtClean="0"/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backbone of the peptidoglycan molecule is composed of two derivatives of glucose: N-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acetylglucosamine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(NAG)  and N-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acetlymuramic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acid (NAM). </a:t>
            </a:r>
          </a:p>
          <a:p>
            <a:pPr>
              <a:lnSpc>
                <a:spcPct val="150000"/>
              </a:lnSpc>
              <a:buFont typeface="Wingdings" pitchFamily="2" charset="2"/>
              <a:buChar char="q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The NAG and NAM strands are connected by inter peptide bridges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  <a:buFont typeface="Wingdings" pitchFamily="2" charset="2"/>
              <a:buChar char="q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Gram positve bacteria possess thick cell wall containing many layers of peptidoglycan and teichoic acids. </a:t>
            </a:r>
          </a:p>
          <a:p>
            <a:pPr>
              <a:lnSpc>
                <a:spcPct val="150000"/>
              </a:lnSpc>
              <a:buFont typeface="Wingdings" pitchFamily="2" charset="2"/>
              <a:buChar char="q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In Gram positive cells, peptidoglycan is the outermost structure and makes up as much as 90% of the thick compact cell wall</a:t>
            </a:r>
            <a:r>
              <a:rPr lang="en-US" dirty="0" smtClean="0"/>
              <a:t>.</a:t>
            </a:r>
          </a:p>
          <a:p>
            <a:pPr>
              <a:lnSpc>
                <a:spcPct val="150000"/>
              </a:lnSpc>
              <a:buFont typeface="Wingdings" pitchFamily="2" charset="2"/>
              <a:buChar char="q"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Gram negative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bacteria have relatively thin cell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wall consisting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of few layers of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peptidoglycan surrounded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by a second lipid membrane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containing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lipopolysaccharides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and lipoproteins</a:t>
            </a:r>
          </a:p>
          <a:p>
            <a:pPr>
              <a:lnSpc>
                <a:spcPct val="150000"/>
              </a:lnSpc>
              <a:buFont typeface="Wingdings" pitchFamily="2" charset="2"/>
              <a:buChar char="q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Peptidoglycan makes up only 5 – 20% of the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cell wall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and is not the outermost layer, but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lies between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plasma membrane and an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outer membrane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2" descr="General Microbiology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27" name="Picture 3" descr="C:\Users\AMIT\Desktop\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609600"/>
            <a:ext cx="8153400" cy="54864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381000" y="61507"/>
            <a:ext cx="8458200" cy="6824209"/>
            <a:chOff x="381000" y="61507"/>
            <a:chExt cx="8458200" cy="6824209"/>
          </a:xfrm>
        </p:grpSpPr>
        <p:sp>
          <p:nvSpPr>
            <p:cNvPr id="2" name="Rectangle 1"/>
            <p:cNvSpPr/>
            <p:nvPr/>
          </p:nvSpPr>
          <p:spPr>
            <a:xfrm>
              <a:off x="685800" y="614184"/>
              <a:ext cx="7086600" cy="253556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50000"/>
                </a:lnSpc>
                <a:buFont typeface="Wingdings" pitchFamily="2" charset="2"/>
                <a:buChar char="q"/>
              </a:pPr>
              <a:r>
                <a:rPr lang="en-US" dirty="0" smtClean="0"/>
                <a:t> </a:t>
              </a:r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Phospholipid bilayer surrounding the cytoplasm </a:t>
              </a:r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and regulates </a:t>
              </a:r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the flow of substances in and out of the cell.</a:t>
              </a:r>
            </a:p>
            <a:p>
              <a:pPr>
                <a:lnSpc>
                  <a:spcPct val="150000"/>
                </a:lnSpc>
                <a:buFont typeface="Wingdings" pitchFamily="2" charset="2"/>
                <a:buChar char="q"/>
              </a:pPr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Consists </a:t>
              </a:r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of both lipids and proteins.</a:t>
              </a:r>
            </a:p>
            <a:p>
              <a:pPr>
                <a:lnSpc>
                  <a:spcPct val="150000"/>
                </a:lnSpc>
                <a:buFont typeface="Wingdings" pitchFamily="2" charset="2"/>
                <a:buChar char="q"/>
              </a:pPr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Protects </a:t>
              </a:r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the cell from its surroundings.</a:t>
              </a:r>
            </a:p>
            <a:p>
              <a:pPr>
                <a:lnSpc>
                  <a:spcPct val="150000"/>
                </a:lnSpc>
                <a:buFont typeface="Wingdings" pitchFamily="2" charset="2"/>
                <a:buChar char="q"/>
              </a:pPr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Selectively permeable to ions and organic molecules</a:t>
              </a:r>
            </a:p>
            <a:p>
              <a:pPr>
                <a:lnSpc>
                  <a:spcPct val="150000"/>
                </a:lnSpc>
              </a:pPr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and controls the movement of substances in and out.</a:t>
              </a:r>
              <a:endParaRPr lang="en-US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2743200" y="61507"/>
              <a:ext cx="4419600" cy="646331"/>
            </a:xfrm>
            <a:prstGeom prst="rect">
              <a:avLst/>
            </a:prstGeom>
            <a:solidFill>
              <a:srgbClr val="FFFF00"/>
            </a:solidFill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latin typeface="Aharoni" pitchFamily="2" charset="-79"/>
                  <a:cs typeface="Aharoni" pitchFamily="2" charset="-79"/>
                </a:rPr>
                <a:t>    </a:t>
              </a:r>
              <a:r>
                <a:rPr lang="en-US" dirty="0" smtClean="0">
                  <a:latin typeface="Aharoni" pitchFamily="2" charset="-79"/>
                  <a:cs typeface="Aharoni" pitchFamily="2" charset="-79"/>
                </a:rPr>
                <a:t>         </a:t>
              </a:r>
              <a:r>
                <a:rPr lang="en-US" b="1" dirty="0" smtClean="0">
                  <a:latin typeface="Aharoni" pitchFamily="2" charset="-79"/>
                  <a:cs typeface="Aharoni" pitchFamily="2" charset="-79"/>
                </a:rPr>
                <a:t>Plasma Membrane</a:t>
              </a:r>
            </a:p>
            <a:p>
              <a:endParaRPr lang="en-US" b="1" dirty="0">
                <a:latin typeface="Algerian" pitchFamily="82" charset="0"/>
              </a:endParaRPr>
            </a:p>
          </p:txBody>
        </p:sp>
        <p:sp>
          <p:nvSpPr>
            <p:cNvPr id="4" name="Rectangle 3"/>
            <p:cNvSpPr/>
            <p:nvPr/>
          </p:nvSpPr>
          <p:spPr>
            <a:xfrm>
              <a:off x="381000" y="3469396"/>
              <a:ext cx="8458200" cy="341632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50000"/>
                </a:lnSpc>
                <a:buFont typeface="Wingdings" pitchFamily="2" charset="2"/>
                <a:buChar char="q"/>
              </a:pPr>
              <a:r>
                <a:rPr lang="en-US" dirty="0" smtClean="0"/>
                <a:t> The technique of staining of bacteria was given by a Dutch microbiologist Christian Gram </a:t>
              </a:r>
            </a:p>
            <a:p>
              <a:pPr>
                <a:lnSpc>
                  <a:spcPct val="150000"/>
                </a:lnSpc>
                <a:buFont typeface="Wingdings" pitchFamily="2" charset="2"/>
                <a:buChar char="q"/>
              </a:pPr>
              <a:r>
                <a:rPr lang="en-US" dirty="0" smtClean="0"/>
                <a:t>Gram-positive </a:t>
              </a:r>
              <a:r>
                <a:rPr lang="en-US" dirty="0" smtClean="0"/>
                <a:t>bacteria are those that are </a:t>
              </a:r>
              <a:r>
                <a:rPr lang="en-US" dirty="0" smtClean="0"/>
                <a:t>stained dark </a:t>
              </a:r>
              <a:r>
                <a:rPr lang="en-US" dirty="0" smtClean="0"/>
                <a:t>blue or violet by Gram staining.</a:t>
              </a:r>
            </a:p>
            <a:p>
              <a:pPr>
                <a:lnSpc>
                  <a:spcPct val="150000"/>
                </a:lnSpc>
                <a:buFont typeface="Wingdings" pitchFamily="2" charset="2"/>
                <a:buChar char="q"/>
              </a:pPr>
              <a:r>
                <a:rPr lang="en-US" dirty="0" smtClean="0"/>
                <a:t> </a:t>
              </a:r>
              <a:r>
                <a:rPr lang="en-US" dirty="0" smtClean="0"/>
                <a:t>Gram-negative </a:t>
              </a:r>
              <a:r>
                <a:rPr lang="en-US" dirty="0" smtClean="0"/>
                <a:t>bacteria cannot retain the </a:t>
              </a:r>
              <a:r>
                <a:rPr lang="en-US" dirty="0" smtClean="0"/>
                <a:t>crystal violet </a:t>
              </a:r>
              <a:r>
                <a:rPr lang="en-US" dirty="0" smtClean="0"/>
                <a:t>stain, instead take up the </a:t>
              </a:r>
              <a:r>
                <a:rPr lang="en-US" dirty="0" smtClean="0"/>
                <a:t>counter stain and appeared </a:t>
              </a:r>
              <a:r>
                <a:rPr lang="en-US" dirty="0" smtClean="0"/>
                <a:t>or </a:t>
              </a:r>
              <a:r>
                <a:rPr lang="en-US" dirty="0" smtClean="0"/>
                <a:t>pink</a:t>
              </a:r>
            </a:p>
            <a:p>
              <a:pPr>
                <a:lnSpc>
                  <a:spcPct val="150000"/>
                </a:lnSpc>
                <a:buFont typeface="Wingdings" pitchFamily="2" charset="2"/>
                <a:buChar char="q"/>
              </a:pPr>
              <a:r>
                <a:rPr lang="en-US" dirty="0" smtClean="0"/>
                <a:t> The </a:t>
              </a:r>
              <a:r>
                <a:rPr lang="en-US" dirty="0" smtClean="0"/>
                <a:t>walls of gram-positive bacteria have </a:t>
              </a:r>
              <a:r>
                <a:rPr lang="en-US" dirty="0" smtClean="0"/>
                <a:t>more peptidoglycans </a:t>
              </a:r>
              <a:r>
                <a:rPr lang="en-US" dirty="0" smtClean="0"/>
                <a:t>than do gram-negative </a:t>
              </a:r>
              <a:r>
                <a:rPr lang="en-US" dirty="0" smtClean="0"/>
                <a:t>bacteria. Thus</a:t>
              </a:r>
              <a:r>
                <a:rPr lang="en-US" dirty="0" smtClean="0"/>
                <a:t>, gram-positive bacteria retain the </a:t>
              </a:r>
              <a:r>
                <a:rPr lang="en-US" dirty="0" smtClean="0"/>
                <a:t>original violet </a:t>
              </a:r>
              <a:r>
                <a:rPr lang="en-US" dirty="0" smtClean="0"/>
                <a:t>dye and cannot be counterstained</a:t>
              </a:r>
              <a:endParaRPr lang="en-US" dirty="0"/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3507968" y="3170095"/>
              <a:ext cx="2209800" cy="369332"/>
            </a:xfrm>
            <a:prstGeom prst="rect">
              <a:avLst/>
            </a:prstGeom>
            <a:solidFill>
              <a:srgbClr val="FFFF00"/>
            </a:solidFill>
          </p:spPr>
          <p:txBody>
            <a:bodyPr wrap="square" rtlCol="0">
              <a:spAutoFit/>
            </a:bodyPr>
            <a:lstStyle/>
            <a:p>
              <a:r>
                <a:rPr lang="en-US" b="1" dirty="0" smtClean="0">
                  <a:latin typeface="Aharoni" pitchFamily="2" charset="-79"/>
                  <a:cs typeface="Aharoni" pitchFamily="2" charset="-79"/>
                </a:rPr>
                <a:t>Gram Staining</a:t>
              </a:r>
            </a:p>
          </p:txBody>
        </p:sp>
      </p:grp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09600" y="781277"/>
            <a:ext cx="7467600" cy="203132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endParaRPr lang="en-US" dirty="0" smtClean="0"/>
          </a:p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en-US" dirty="0" smtClean="0"/>
              <a:t>Portion of the cell that lies within the Plasma membrane</a:t>
            </a:r>
          </a:p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en-US" dirty="0" smtClean="0"/>
              <a:t>  substances within the plasma membrane, excluding the genetic material.</a:t>
            </a:r>
          </a:p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en-US" dirty="0" smtClean="0"/>
              <a:t>Contains cell structures - ribosome, chromosome, and plasmids , as well as     the components necessary for bacterial metabolism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3429000" y="381000"/>
            <a:ext cx="1752600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Algerian" pitchFamily="82" charset="0"/>
              </a:rPr>
              <a:t>     </a:t>
            </a:r>
            <a:r>
              <a:rPr lang="en-US" b="1" dirty="0" smtClean="0">
                <a:latin typeface="Algerian" pitchFamily="82" charset="0"/>
              </a:rPr>
              <a:t>Cytoplasm </a:t>
            </a:r>
            <a:endParaRPr lang="en-US" b="1" dirty="0">
              <a:latin typeface="Algerian" pitchFamily="82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286000" y="2971800"/>
            <a:ext cx="4495800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     </a:t>
            </a:r>
            <a:r>
              <a:rPr lang="en-US" b="1" dirty="0" smtClean="0">
                <a:latin typeface="Algerian" pitchFamily="82" charset="0"/>
              </a:rPr>
              <a:t>Constituents of</a:t>
            </a:r>
            <a:r>
              <a:rPr lang="en-US" dirty="0" smtClean="0">
                <a:latin typeface="Algerian" pitchFamily="82" charset="0"/>
              </a:rPr>
              <a:t> </a:t>
            </a:r>
            <a:r>
              <a:rPr lang="en-US" b="1" dirty="0" smtClean="0">
                <a:latin typeface="Algerian" pitchFamily="82" charset="0"/>
              </a:rPr>
              <a:t>Cytoplasm </a:t>
            </a:r>
            <a:endParaRPr lang="en-US" b="1" dirty="0">
              <a:latin typeface="Algerian" pitchFamily="82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62000" y="3505200"/>
            <a:ext cx="6858000" cy="171136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buFont typeface="Wingdings" pitchFamily="2" charset="2"/>
              <a:buChar char="§"/>
            </a:pPr>
            <a:r>
              <a:rPr lang="en-US" dirty="0" smtClean="0"/>
              <a:t> Proteins including enzymes</a:t>
            </a:r>
          </a:p>
          <a:p>
            <a:pPr>
              <a:lnSpc>
                <a:spcPct val="150000"/>
              </a:lnSpc>
              <a:buFont typeface="Wingdings" pitchFamily="2" charset="2"/>
              <a:buChar char="§"/>
            </a:pPr>
            <a:r>
              <a:rPr lang="en-US" dirty="0" smtClean="0"/>
              <a:t>  Vitamins and Ions</a:t>
            </a:r>
          </a:p>
          <a:p>
            <a:pPr>
              <a:lnSpc>
                <a:spcPct val="150000"/>
              </a:lnSpc>
              <a:buFont typeface="Wingdings" pitchFamily="2" charset="2"/>
              <a:buChar char="§"/>
            </a:pPr>
            <a:r>
              <a:rPr lang="en-US" dirty="0" smtClean="0"/>
              <a:t> Nucleic acids and their precursors</a:t>
            </a:r>
          </a:p>
          <a:p>
            <a:pPr>
              <a:lnSpc>
                <a:spcPct val="150000"/>
              </a:lnSpc>
              <a:buFont typeface="Wingdings" pitchFamily="2" charset="2"/>
              <a:buChar char="§"/>
            </a:pPr>
            <a:r>
              <a:rPr lang="en-US" dirty="0" smtClean="0"/>
              <a:t> Amino acids and their precursors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533400" y="423230"/>
            <a:ext cx="7738430" cy="6370004"/>
            <a:chOff x="533400" y="423230"/>
            <a:chExt cx="7738430" cy="6370004"/>
          </a:xfrm>
        </p:grpSpPr>
        <p:sp>
          <p:nvSpPr>
            <p:cNvPr id="2" name="TextBox 1"/>
            <p:cNvSpPr txBox="1"/>
            <p:nvPr/>
          </p:nvSpPr>
          <p:spPr>
            <a:xfrm>
              <a:off x="632553" y="423230"/>
              <a:ext cx="7543800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  <a:buFont typeface="Wingdings" pitchFamily="2" charset="2"/>
                <a:buChar char="q"/>
              </a:pPr>
              <a:r>
                <a:rPr lang="en-US" dirty="0" smtClean="0"/>
                <a:t> Sugars, carbohydrates and their derivatives</a:t>
              </a:r>
            </a:p>
            <a:p>
              <a:pPr>
                <a:lnSpc>
                  <a:spcPct val="150000"/>
                </a:lnSpc>
                <a:buFont typeface="Wingdings" pitchFamily="2" charset="2"/>
                <a:buChar char="q"/>
              </a:pPr>
              <a:r>
                <a:rPr lang="en-US" dirty="0"/>
                <a:t> </a:t>
              </a:r>
              <a:r>
                <a:rPr lang="en-US" dirty="0" smtClean="0"/>
                <a:t>Fatty acids and their derivatives</a:t>
              </a:r>
            </a:p>
            <a:p>
              <a:endParaRPr lang="en-US" dirty="0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575630" y="1676400"/>
              <a:ext cx="7696200" cy="2585323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  <a:buFont typeface="Wingdings" pitchFamily="2" charset="2"/>
                <a:buChar char="q"/>
              </a:pPr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 Unlike the eukaryotic (true) cells, bacteria do not have a membrane enclosed nucleus.</a:t>
              </a:r>
            </a:p>
            <a:p>
              <a:pPr>
                <a:lnSpc>
                  <a:spcPct val="150000"/>
                </a:lnSpc>
                <a:buFont typeface="Wingdings" pitchFamily="2" charset="2"/>
                <a:buChar char="q"/>
              </a:pPr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  The nucleoid is a region of cytoplasm where the chromosomal DNA is located. </a:t>
              </a:r>
            </a:p>
            <a:p>
              <a:pPr>
                <a:lnSpc>
                  <a:spcPct val="150000"/>
                </a:lnSpc>
                <a:buFont typeface="Wingdings" pitchFamily="2" charset="2"/>
                <a:buChar char="q"/>
              </a:pPr>
              <a:r>
                <a:rPr lang="en-US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It is not a membrane bound nucleus, but simply an area of the cytoplasm where the strands of DNA are found.</a:t>
              </a:r>
              <a:endParaRPr lang="en-US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2743200" y="1295400"/>
              <a:ext cx="2362200" cy="369332"/>
            </a:xfrm>
            <a:prstGeom prst="rect">
              <a:avLst/>
            </a:prstGeom>
            <a:solidFill>
              <a:srgbClr val="FFFF00"/>
            </a:solidFill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        </a:t>
              </a:r>
              <a:r>
                <a:rPr lang="en-US" dirty="0" smtClean="0">
                  <a:latin typeface="Aharoni" pitchFamily="2" charset="-79"/>
                  <a:cs typeface="Aharoni" pitchFamily="2" charset="-79"/>
                </a:rPr>
                <a:t>Nucleoid</a:t>
              </a:r>
              <a:endParaRPr lang="en-US" dirty="0">
                <a:latin typeface="Aharoni" pitchFamily="2" charset="-79"/>
                <a:cs typeface="Aharoni" pitchFamily="2" charset="-79"/>
              </a:endParaRP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2971800" y="4267200"/>
              <a:ext cx="2362200" cy="369332"/>
            </a:xfrm>
            <a:prstGeom prst="rect">
              <a:avLst/>
            </a:prstGeom>
            <a:solidFill>
              <a:srgbClr val="FFFF00"/>
            </a:solidFill>
          </p:spPr>
          <p:txBody>
            <a:bodyPr wrap="square" rtlCol="0">
              <a:spAutoFit/>
            </a:bodyPr>
            <a:lstStyle/>
            <a:p>
              <a:r>
                <a:rPr lang="en-US" b="1" dirty="0" smtClean="0">
                  <a:latin typeface="Aharoni" pitchFamily="2" charset="-79"/>
                  <a:cs typeface="Aharoni" pitchFamily="2" charset="-79"/>
                </a:rPr>
                <a:t>       Ribosome</a:t>
              </a:r>
              <a:endParaRPr lang="en-US" b="1" dirty="0">
                <a:latin typeface="Aharoni" pitchFamily="2" charset="-79"/>
                <a:cs typeface="Aharoni" pitchFamily="2" charset="-79"/>
              </a:endParaRP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533400" y="4623409"/>
              <a:ext cx="7620000" cy="2169825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  <a:buFont typeface="Wingdings" pitchFamily="2" charset="2"/>
                <a:buChar char="q"/>
              </a:pPr>
              <a:r>
                <a:rPr lang="en-US" dirty="0" smtClean="0"/>
                <a:t> Ribosome is protein synthesis machinery</a:t>
              </a:r>
            </a:p>
            <a:p>
              <a:pPr>
                <a:lnSpc>
                  <a:spcPct val="150000"/>
                </a:lnSpc>
                <a:buFont typeface="Wingdings" pitchFamily="2" charset="2"/>
                <a:buChar char="q"/>
              </a:pPr>
              <a:r>
                <a:rPr lang="en-US" dirty="0" smtClean="0"/>
                <a:t> Bacteria have70S ribosome, It consist of two subunits  30S and 50S</a:t>
              </a:r>
            </a:p>
            <a:p>
              <a:pPr>
                <a:lnSpc>
                  <a:spcPct val="150000"/>
                </a:lnSpc>
                <a:buFont typeface="Wingdings" pitchFamily="2" charset="2"/>
                <a:buChar char="q"/>
              </a:pPr>
              <a:r>
                <a:rPr lang="en-US" dirty="0" smtClean="0"/>
                <a:t> Smaller than the ribosome in eukaryotic cells-but have a similar function</a:t>
              </a:r>
            </a:p>
            <a:p>
              <a:pPr>
                <a:lnSpc>
                  <a:spcPct val="150000"/>
                </a:lnSpc>
                <a:buFont typeface="Wingdings" pitchFamily="2" charset="2"/>
                <a:buChar char="q"/>
              </a:pPr>
              <a:r>
                <a:rPr lang="en-US" dirty="0" smtClean="0"/>
                <a:t> Streptomycin binds 70S ribosome and stops protein synthesis but it can not bind 80S ribosome of eukaryotes</a:t>
              </a:r>
              <a:endParaRPr lang="en-US" dirty="0"/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278</TotalTime>
  <Words>1194</Words>
  <Application>Microsoft Office PowerPoint</Application>
  <PresentationFormat>On-screen Show (4:3)</PresentationFormat>
  <Paragraphs>111</Paragraphs>
  <Slides>15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AMIT</dc:creator>
  <cp:lastModifiedBy>AMIT</cp:lastModifiedBy>
  <cp:revision>28</cp:revision>
  <dcterms:created xsi:type="dcterms:W3CDTF">2020-03-28T18:41:16Z</dcterms:created>
  <dcterms:modified xsi:type="dcterms:W3CDTF">2020-03-29T01:00:43Z</dcterms:modified>
</cp:coreProperties>
</file>